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82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0972" autoAdjust="0"/>
    <p:restoredTop sz="94660"/>
  </p:normalViewPr>
  <p:slideViewPr>
    <p:cSldViewPr>
      <p:cViewPr>
        <p:scale>
          <a:sx n="80" d="100"/>
          <a:sy n="80" d="100"/>
        </p:scale>
        <p:origin x="-1738" y="-1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A257370-3838-4357-8D6F-104138460435}" type="doc">
      <dgm:prSet loTypeId="urn:microsoft.com/office/officeart/2005/8/layout/radial4" loCatId="relationship" qsTypeId="urn:microsoft.com/office/officeart/2005/8/quickstyle/simple3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90647BDC-1EE2-4241-B5B2-C929438C39C6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count</a:t>
          </a:r>
          <a:endParaRPr lang="en-US" b="1" dirty="0">
            <a:latin typeface="+mj-lt"/>
          </a:endParaRPr>
        </a:p>
      </dgm:t>
    </dgm:pt>
    <dgm:pt modelId="{D1CF997B-8C1B-4E1D-B732-57F0A106CAEE}" type="parTrans" cxnId="{A8B94BED-6ED6-4647-8CC7-76F7ED3754F7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E65398DF-6F70-4AD0-981D-E7B83EAEA3AC}" type="sibTrans" cxnId="{A8B94BED-6ED6-4647-8CC7-76F7ED3754F7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3C84FB07-4382-467F-AC87-5BD209B09B79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Employee e1</a:t>
          </a:r>
          <a:endParaRPr lang="en-US" b="1" dirty="0">
            <a:latin typeface="+mj-lt"/>
          </a:endParaRPr>
        </a:p>
      </dgm:t>
    </dgm:pt>
    <dgm:pt modelId="{8B86D8D2-30B6-4691-A59C-011895951C0E}" type="parTrans" cxnId="{96A7640A-5122-47A7-9112-981CB4E057C4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3A552D3D-0A7B-4D3D-9D46-A6894B863616}" type="sibTrans" cxnId="{96A7640A-5122-47A7-9112-981CB4E057C4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FE8BDB4D-4C13-49E0-8436-DAA189B09CB7}">
      <dgm:prSet phldrT="[Text]"/>
      <dgm:spPr/>
      <dgm:t>
        <a:bodyPr/>
        <a:lstStyle/>
        <a:p>
          <a:r>
            <a:rPr lang="en-US" b="1" dirty="0" smtClean="0">
              <a:latin typeface="+mj-lt"/>
            </a:rPr>
            <a:t>Employee e2</a:t>
          </a:r>
          <a:endParaRPr lang="en-US" b="1" dirty="0">
            <a:latin typeface="+mj-lt"/>
          </a:endParaRPr>
        </a:p>
      </dgm:t>
    </dgm:pt>
    <dgm:pt modelId="{B2EA7466-792C-4D90-A135-8038F271967D}" type="parTrans" cxnId="{1FFBB81A-0D59-469F-A004-3FA1DC3F867D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36324F4F-623B-496B-9E56-C78FC622179D}" type="sibTrans" cxnId="{1FFBB81A-0D59-469F-A004-3FA1DC3F867D}">
      <dgm:prSet/>
      <dgm:spPr/>
      <dgm:t>
        <a:bodyPr/>
        <a:lstStyle/>
        <a:p>
          <a:endParaRPr lang="en-US" b="1">
            <a:latin typeface="+mj-lt"/>
          </a:endParaRPr>
        </a:p>
      </dgm:t>
    </dgm:pt>
    <dgm:pt modelId="{8A7241B1-36ED-40C6-A5F1-C291CDB482D9}" type="pres">
      <dgm:prSet presAssocID="{0A257370-3838-4357-8D6F-104138460435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F8EE2A7F-68C5-4830-9207-44E43D5BE34F}" type="pres">
      <dgm:prSet presAssocID="{90647BDC-1EE2-4241-B5B2-C929438C39C6}" presName="centerShape" presStyleLbl="node0" presStyleIdx="0" presStyleCnt="1"/>
      <dgm:spPr/>
      <dgm:t>
        <a:bodyPr/>
        <a:lstStyle/>
        <a:p>
          <a:endParaRPr lang="en-US"/>
        </a:p>
      </dgm:t>
    </dgm:pt>
    <dgm:pt modelId="{B3B1BAF4-8D0A-48B9-BFF7-D24E603304EF}" type="pres">
      <dgm:prSet presAssocID="{8B86D8D2-30B6-4691-A59C-011895951C0E}" presName="parTrans" presStyleLbl="bgSibTrans2D1" presStyleIdx="0" presStyleCnt="2"/>
      <dgm:spPr/>
      <dgm:t>
        <a:bodyPr/>
        <a:lstStyle/>
        <a:p>
          <a:endParaRPr lang="en-US"/>
        </a:p>
      </dgm:t>
    </dgm:pt>
    <dgm:pt modelId="{F8E49C9A-25DF-49B6-AE8D-5DF73A6A66BF}" type="pres">
      <dgm:prSet presAssocID="{3C84FB07-4382-467F-AC87-5BD209B09B79}" presName="node" presStyleLbl="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410621-D139-4637-A214-81AB7670B07B}" type="pres">
      <dgm:prSet presAssocID="{B2EA7466-792C-4D90-A135-8038F271967D}" presName="parTrans" presStyleLbl="bgSibTrans2D1" presStyleIdx="1" presStyleCnt="2"/>
      <dgm:spPr/>
      <dgm:t>
        <a:bodyPr/>
        <a:lstStyle/>
        <a:p>
          <a:endParaRPr lang="en-US"/>
        </a:p>
      </dgm:t>
    </dgm:pt>
    <dgm:pt modelId="{9385EF02-8658-4EBB-ABC9-61B8F20977E8}" type="pres">
      <dgm:prSet presAssocID="{FE8BDB4D-4C13-49E0-8436-DAA189B09CB7}" presName="node" presStyleLbl="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AF92AC96-5AF0-47A4-9946-207FEAEC579D}" type="presOf" srcId="{0A257370-3838-4357-8D6F-104138460435}" destId="{8A7241B1-36ED-40C6-A5F1-C291CDB482D9}" srcOrd="0" destOrd="0" presId="urn:microsoft.com/office/officeart/2005/8/layout/radial4"/>
    <dgm:cxn modelId="{668D8FE6-53EC-47CB-8A81-DB05CFB4CCE2}" type="presOf" srcId="{8B86D8D2-30B6-4691-A59C-011895951C0E}" destId="{B3B1BAF4-8D0A-48B9-BFF7-D24E603304EF}" srcOrd="0" destOrd="0" presId="urn:microsoft.com/office/officeart/2005/8/layout/radial4"/>
    <dgm:cxn modelId="{749696E9-D938-4CD6-9876-C54516D1F17A}" type="presOf" srcId="{90647BDC-1EE2-4241-B5B2-C929438C39C6}" destId="{F8EE2A7F-68C5-4830-9207-44E43D5BE34F}" srcOrd="0" destOrd="0" presId="urn:microsoft.com/office/officeart/2005/8/layout/radial4"/>
    <dgm:cxn modelId="{EC86A861-CBEE-471C-9AB0-FEB17994BE3B}" type="presOf" srcId="{FE8BDB4D-4C13-49E0-8436-DAA189B09CB7}" destId="{9385EF02-8658-4EBB-ABC9-61B8F20977E8}" srcOrd="0" destOrd="0" presId="urn:microsoft.com/office/officeart/2005/8/layout/radial4"/>
    <dgm:cxn modelId="{A8B94BED-6ED6-4647-8CC7-76F7ED3754F7}" srcId="{0A257370-3838-4357-8D6F-104138460435}" destId="{90647BDC-1EE2-4241-B5B2-C929438C39C6}" srcOrd="0" destOrd="0" parTransId="{D1CF997B-8C1B-4E1D-B732-57F0A106CAEE}" sibTransId="{E65398DF-6F70-4AD0-981D-E7B83EAEA3AC}"/>
    <dgm:cxn modelId="{1FFBB81A-0D59-469F-A004-3FA1DC3F867D}" srcId="{90647BDC-1EE2-4241-B5B2-C929438C39C6}" destId="{FE8BDB4D-4C13-49E0-8436-DAA189B09CB7}" srcOrd="1" destOrd="0" parTransId="{B2EA7466-792C-4D90-A135-8038F271967D}" sibTransId="{36324F4F-623B-496B-9E56-C78FC622179D}"/>
    <dgm:cxn modelId="{8AB1C1A9-4DC8-41A3-981F-95670060C47A}" type="presOf" srcId="{B2EA7466-792C-4D90-A135-8038F271967D}" destId="{19410621-D139-4637-A214-81AB7670B07B}" srcOrd="0" destOrd="0" presId="urn:microsoft.com/office/officeart/2005/8/layout/radial4"/>
    <dgm:cxn modelId="{96A7640A-5122-47A7-9112-981CB4E057C4}" srcId="{90647BDC-1EE2-4241-B5B2-C929438C39C6}" destId="{3C84FB07-4382-467F-AC87-5BD209B09B79}" srcOrd="0" destOrd="0" parTransId="{8B86D8D2-30B6-4691-A59C-011895951C0E}" sibTransId="{3A552D3D-0A7B-4D3D-9D46-A6894B863616}"/>
    <dgm:cxn modelId="{9A74AEA3-1066-474A-B6D6-66C36D595430}" type="presOf" srcId="{3C84FB07-4382-467F-AC87-5BD209B09B79}" destId="{F8E49C9A-25DF-49B6-AE8D-5DF73A6A66BF}" srcOrd="0" destOrd="0" presId="urn:microsoft.com/office/officeart/2005/8/layout/radial4"/>
    <dgm:cxn modelId="{B5CE5619-40BB-41D7-A5FF-826D30EBD55A}" type="presParOf" srcId="{8A7241B1-36ED-40C6-A5F1-C291CDB482D9}" destId="{F8EE2A7F-68C5-4830-9207-44E43D5BE34F}" srcOrd="0" destOrd="0" presId="urn:microsoft.com/office/officeart/2005/8/layout/radial4"/>
    <dgm:cxn modelId="{BF95A344-4BB9-4992-8642-252C68C72A63}" type="presParOf" srcId="{8A7241B1-36ED-40C6-A5F1-C291CDB482D9}" destId="{B3B1BAF4-8D0A-48B9-BFF7-D24E603304EF}" srcOrd="1" destOrd="0" presId="urn:microsoft.com/office/officeart/2005/8/layout/radial4"/>
    <dgm:cxn modelId="{63ADB6B7-9BA9-4E6F-A87D-6CF400F2BFCB}" type="presParOf" srcId="{8A7241B1-36ED-40C6-A5F1-C291CDB482D9}" destId="{F8E49C9A-25DF-49B6-AE8D-5DF73A6A66BF}" srcOrd="2" destOrd="0" presId="urn:microsoft.com/office/officeart/2005/8/layout/radial4"/>
    <dgm:cxn modelId="{3A99FD40-89A7-4238-93B0-834B78A1BEDB}" type="presParOf" srcId="{8A7241B1-36ED-40C6-A5F1-C291CDB482D9}" destId="{19410621-D139-4637-A214-81AB7670B07B}" srcOrd="3" destOrd="0" presId="urn:microsoft.com/office/officeart/2005/8/layout/radial4"/>
    <dgm:cxn modelId="{6ACA6773-3BBB-4DE2-AD3A-F0B220C4B05E}" type="presParOf" srcId="{8A7241B1-36ED-40C6-A5F1-C291CDB482D9}" destId="{9385EF02-8658-4EBB-ABC9-61B8F20977E8}" srcOrd="4" destOrd="0" presId="urn:microsoft.com/office/officeart/2005/8/layout/radial4"/>
  </dgm:cxnLst>
  <dgm:bg/>
  <dgm:whole/>
</dgm:dataModel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4">
  <dgm:title val=""/>
  <dgm:desc val=""/>
  <dgm:catLst>
    <dgm:cat type="relationship" pri="19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5" srcId="1" destId="11" srcOrd="0" destOrd="0"/>
        <dgm:cxn modelId="16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0"/>
              <dgm:param type="spanAng" val="360"/>
              <dgm:param type="ctrShpMap" val="fNode"/>
            </dgm:alg>
          </dgm:if>
          <dgm:else name="Name4">
            <dgm:choose name="Name5">
              <dgm:if name="Name6" axis="ch ch" ptType="node node" st="1 1" cnt="1 0" func="cnt" op="lte" val="3">
                <dgm:alg type="cycle">
                  <dgm:param type="stAng" val="-55"/>
                  <dgm:param type="spanAng" val="110"/>
                  <dgm:param type="ctrShpMap" val="fNode"/>
                </dgm:alg>
              </dgm:if>
              <dgm:else name="Name7">
                <dgm:choose name="Name8">
                  <dgm:if name="Name9" axis="ch ch" ptType="node node" st="1 1" cnt="1 0" func="cnt" op="equ" val="4">
                    <dgm:alg type="cycle">
                      <dgm:param type="stAng" val="-75"/>
                      <dgm:param type="spanAng" val="150"/>
                      <dgm:param type="ctrShpMap" val="fNode"/>
                    </dgm:alg>
                  </dgm:if>
                  <dgm:else name="Name10">
                    <dgm:alg type="cycle">
                      <dgm:param type="stAng" val="-90"/>
                      <dgm:param type="spanAng" val="180"/>
                      <dgm:param type="ctrShpMap" val="fNode"/>
                    </dgm:alg>
                  </dgm:else>
                </dgm:choose>
              </dgm:else>
            </dgm:choose>
          </dgm:else>
        </dgm:choose>
      </dgm:if>
      <dgm:else name="Name11">
        <dgm:choose name="Name12">
          <dgm:if name="Name13" axis="ch ch" ptType="node node" st="1 1" cnt="1 0" func="cnt" op="lte" val="1">
            <dgm:alg type="cycle">
              <dgm:param type="stAng" val="0"/>
              <dgm:param type="spanAng" val="-360"/>
              <dgm:param type="ctrShpMap" val="fNode"/>
            </dgm:alg>
          </dgm:if>
          <dgm:else name="Name14">
            <dgm:choose name="Name15">
              <dgm:if name="Name16" axis="ch ch" ptType="node node" st="1 1" cnt="1 0" func="cnt" op="lte" val="3">
                <dgm:alg type="cycle">
                  <dgm:param type="stAng" val="55"/>
                  <dgm:param type="spanAng" val="-110"/>
                  <dgm:param type="ctrShpMap" val="fNode"/>
                </dgm:alg>
              </dgm:if>
              <dgm:else name="Name17">
                <dgm:choose name="Name18">
                  <dgm:if name="Name19" axis="ch ch" ptType="node node" st="1 1" cnt="1 0" func="cnt" op="equ" val="4">
                    <dgm:alg type="cycle">
                      <dgm:param type="stAng" val="75"/>
                      <dgm:param type="spanAng" val="-150"/>
                      <dgm:param type="ctrShpMap" val="fNode"/>
                    </dgm:alg>
                  </dgm:if>
                  <dgm:else name="Name20">
                    <dgm:alg type="cycle">
                      <dgm:param type="stAng" val="90"/>
                      <dgm:param type="spanAng" val="-180"/>
                      <dgm:param type="ctrShpMap" val="fNode"/>
                    </dgm:alg>
                  </dgm:else>
                </dgm:choose>
              </dgm:else>
            </dgm:choose>
          </dgm:else>
        </dgm:choose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fact="0.95"/>
      <dgm:constr type="h" for="ch" forName="parTrans" refType="w" refFor="ch" refForName="centerShape" fact="0.285"/>
      <dgm:constr type="sp" refType="w" refFor="ch" refForName="centerShape" op="equ" fact="0.23"/>
      <dgm:constr type="sibSp" refType="w" refFor="ch" refForName="node" fact="0.1"/>
      <dgm:constr type="primFontSz" for="ch" forName="node" op="equ"/>
    </dgm:constrLst>
    <dgm:choose name="Name21">
      <dgm:if name="Name22" axis="ch ch" ptType="node node" st="1 1" cnt="1 0" func="cnt" op="lte" val="5">
        <dgm:ruleLst>
          <dgm:rule type="w" for="ch" forName="centerShape" val="NaN" fact="0.27" max="NaN"/>
        </dgm:ruleLst>
      </dgm:if>
      <dgm:else name="Name23">
        <dgm:ruleLst>
          <dgm:rule type="w" for="ch" forName="centerShape" val="NaN" fact="0.27" max="NaN"/>
          <dgm:rule type="w" for="ch" forName="node" val="NaN" fact="0.7" max="NaN"/>
        </dgm:ruleLst>
      </dgm:else>
    </dgm:choose>
    <dgm:forEach name="Name24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  <dgm:constr type="primFontSz" val="65"/>
          <dgm:constr type="h" refType="w"/>
        </dgm:constrLst>
        <dgm:ruleLst>
          <dgm:rule type="primFontSz" val="5" fact="NaN" max="NaN"/>
        </dgm:ruleLst>
      </dgm:layoutNode>
      <dgm:forEach name="Name25" axis="ch">
        <dgm:forEach name="Name26" axis="self" ptType="parTrans">
          <dgm:layoutNode name="parTrans" styleLbl="bgSibTrans2D1">
            <dgm:alg type="conn">
              <dgm:param type="begPts" val="auto"/>
              <dgm:param type="endPts" val="ctr"/>
              <dgm:param type="endSty" val="noArr"/>
              <dgm:param type="begSty" val="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begPad" refType="connDist" fact="0.055"/>
              <dgm:constr type="endPad"/>
            </dgm:constrLst>
            <dgm:ruleLst/>
          </dgm:layoutNode>
        </dgm:forEach>
        <dgm:forEach name="Name27" axis="self" ptType="node">
          <dgm:layoutNode name="node" styleLbl="node1">
            <dgm:varLst>
              <dgm:bulletEnabled val="1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desOrSelf" ptType="node"/>
            <dgm:constrLst>
              <dgm:constr type="primFontSz" val="65"/>
              <dgm:constr type="h" refType="w" fact="0.8"/>
              <dgm:constr type="tMarg" refType="primFontSz" fact="0.15"/>
              <dgm:constr type="bMarg" refType="primFontSz" fact="0.15"/>
              <dgm:constr type="lMarg" refType="primFontSz" fact="0.15"/>
              <dgm:constr type="rMarg" refType="primFontSz" fact="0.1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670140-9A49-4D3A-8AFE-ECD893EFDB4C}" type="datetimeFigureOut">
              <a:rPr lang="en-US" smtClean="0"/>
              <a:pPr/>
              <a:t>3/11/2012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4EA8ACC-5F1E-43D1-B647-364452FED18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 213 – Programming Design and Data Abstraction II</a:t>
            </a:r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 algn="just">
              <a:defRPr/>
            </a:lvl1pPr>
            <a:lvl2pPr algn="just">
              <a:defRPr/>
            </a:lvl2pPr>
            <a:lvl3pPr algn="just">
              <a:defRPr/>
            </a:lvl3pPr>
            <a:lvl4pPr algn="just">
              <a:defRPr/>
            </a:lvl4pPr>
            <a:lvl5pPr algn="just">
              <a:defRPr/>
            </a:lvl5pPr>
          </a:lstStyle>
          <a:p>
            <a:pPr lvl="0" eaLnBrk="1" latinLnBrk="0" hangingPunct="1"/>
            <a:r>
              <a:rPr lang="en-US" dirty="0" smtClean="0"/>
              <a:t>Click to edit Master text styles</a:t>
            </a:r>
          </a:p>
          <a:p>
            <a:pPr lvl="1" eaLnBrk="1" latinLnBrk="0" hangingPunct="1"/>
            <a:r>
              <a:rPr lang="en-US" dirty="0" smtClean="0"/>
              <a:t>Second level</a:t>
            </a:r>
          </a:p>
          <a:p>
            <a:pPr lvl="2" eaLnBrk="1" latinLnBrk="0" hangingPunct="1"/>
            <a:r>
              <a:rPr lang="en-US" dirty="0" smtClean="0"/>
              <a:t>Third level</a:t>
            </a:r>
          </a:p>
          <a:p>
            <a:pPr lvl="3" eaLnBrk="1" latinLnBrk="0" hangingPunct="1"/>
            <a:r>
              <a:rPr lang="en-US" dirty="0" smtClean="0"/>
              <a:t>Fourth level</a:t>
            </a:r>
          </a:p>
          <a:p>
            <a:pPr lvl="4" eaLnBrk="1" latinLnBrk="0" hangingPunct="1"/>
            <a:r>
              <a:rPr lang="en-US" dirty="0" smtClean="0"/>
              <a:t>Fifth level</a:t>
            </a:r>
            <a:endParaRPr kumimoji="0"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p:transition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 thruBlk="1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275B51CF-9E19-4712-A449-1AE263002D45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dirty="0" smtClean="0"/>
              <a:t>Click to edit Master title style</a:t>
            </a:r>
            <a:endParaRPr kumimoji="0"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dirty="0" smtClean="0"/>
              <a:t>Click to edit Master text styles</a:t>
            </a:r>
          </a:p>
          <a:p>
            <a:pPr lvl="1" eaLnBrk="1" latinLnBrk="0" hangingPunct="1"/>
            <a:r>
              <a:rPr kumimoji="0" lang="en-US" dirty="0" smtClean="0"/>
              <a:t>Second level</a:t>
            </a:r>
          </a:p>
          <a:p>
            <a:pPr lvl="2" eaLnBrk="1" latinLnBrk="0" hangingPunct="1"/>
            <a:r>
              <a:rPr kumimoji="0" lang="en-US" dirty="0" smtClean="0"/>
              <a:t>Third level</a:t>
            </a:r>
          </a:p>
          <a:p>
            <a:pPr lvl="3" eaLnBrk="1" latinLnBrk="0" hangingPunct="1"/>
            <a:r>
              <a:rPr kumimoji="0" lang="en-US" dirty="0" smtClean="0"/>
              <a:t>Fourth level</a:t>
            </a:r>
          </a:p>
          <a:p>
            <a:pPr lvl="4" eaLnBrk="1" latinLnBrk="0" hangingPunct="1"/>
            <a:r>
              <a:rPr kumimoji="0" lang="en-US" dirty="0" smtClean="0"/>
              <a:t>Fifth level</a:t>
            </a:r>
            <a:endParaRPr kumimoji="0"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 b="1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Paul Akiki © Spring 2012</a:t>
            </a:r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657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ctr" eaLnBrk="1" latinLnBrk="0" hangingPunct="1">
              <a:defRPr kumimoji="0" sz="1200" b="1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r>
              <a:rPr lang="en-US" smtClean="0"/>
              <a:t>CSC 213 – Programming Design and Data Abstraction II</a:t>
            </a:r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 b="1">
                <a:solidFill>
                  <a:schemeClr val="tx2">
                    <a:shade val="90000"/>
                  </a:schemeClr>
                </a:solidFill>
                <a:latin typeface="+mj-lt"/>
              </a:defRPr>
            </a:lvl1pPr>
          </a:lstStyle>
          <a:p>
            <a:fld id="{275B51CF-9E19-4712-A449-1AE263002D45}" type="slidenum">
              <a:rPr lang="en-US" smtClean="0"/>
              <a:pPr/>
              <a:t>‹#›</a:t>
            </a:fld>
            <a:endParaRPr lang="en-US" dirty="0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>
    <p:fade thruBlk="1"/>
  </p:transition>
  <p:hf hdr="0"/>
  <p:txStyles>
    <p:titleStyle>
      <a:lvl1pPr algn="l" rtl="0" eaLnBrk="1" latinLnBrk="0" hangingPunct="1">
        <a:spcBef>
          <a:spcPct val="0"/>
        </a:spcBef>
        <a:buNone/>
        <a:defRPr kumimoji="0" sz="3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j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j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j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j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3.png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en-US" dirty="0" smtClean="0"/>
              <a:t>Visual C++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en-US" dirty="0" smtClean="0"/>
              <a:t>Lecture 2 – Classes and Data Abstraction II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Composition: Objects as Members of Classes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10</a:t>
            </a:fld>
            <a:endParaRPr lang="en-US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199" y="1929703"/>
            <a:ext cx="7848601" cy="43948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Composition: Objects as Members of Classes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11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9924"/>
            <a:ext cx="8229600" cy="415070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Composition: Objects as Members of Classes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12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43099"/>
            <a:ext cx="7848876" cy="4381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Composition: Objects as Members of Classes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13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3575"/>
            <a:ext cx="6160382" cy="4391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Composition: Objects as Members of Classes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638425"/>
            <a:ext cx="4114800" cy="309248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648200" y="2643129"/>
            <a:ext cx="4038600" cy="337667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Rounded Rectangle 8"/>
          <p:cNvSpPr/>
          <p:nvPr/>
        </p:nvSpPr>
        <p:spPr>
          <a:xfrm>
            <a:off x="457200" y="2038349"/>
            <a:ext cx="4114800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457200" y="2076450"/>
            <a:ext cx="41148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latin typeface="+mj-lt"/>
              </a:rPr>
              <a:t>Composition Objects Call-by-Reference</a:t>
            </a:r>
            <a:endParaRPr lang="en-US" sz="1900" b="1" dirty="0">
              <a:latin typeface="+mj-lt"/>
            </a:endParaRPr>
          </a:p>
        </p:txBody>
      </p:sp>
      <p:sp>
        <p:nvSpPr>
          <p:cNvPr id="15" name="Rounded Rectangle 14"/>
          <p:cNvSpPr/>
          <p:nvPr/>
        </p:nvSpPr>
        <p:spPr>
          <a:xfrm>
            <a:off x="4648200" y="2035343"/>
            <a:ext cx="4038600" cy="457200"/>
          </a:xfrm>
          <a:prstGeom prst="roundRec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724400" y="2076450"/>
            <a:ext cx="3886200" cy="3847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900" b="1" dirty="0" smtClean="0">
                <a:latin typeface="+mj-lt"/>
              </a:rPr>
              <a:t>Composition Objects Call-by-Value</a:t>
            </a:r>
            <a:endParaRPr lang="en-US" sz="1900" b="1" dirty="0">
              <a:latin typeface="+mj-lt"/>
            </a:endParaRPr>
          </a:p>
        </p:txBody>
      </p:sp>
    </p:spTree>
  </p:cSld>
  <p:clrMapOvr>
    <a:masterClrMapping/>
  </p:clrMapOvr>
  <p:transition>
    <p:fade thruBlk="1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friend</a:t>
            </a:r>
            <a:r>
              <a:rPr lang="en-US" dirty="0" smtClean="0"/>
              <a:t> Functions and </a:t>
            </a:r>
            <a:r>
              <a:rPr lang="en-US" b="1" dirty="0" smtClean="0"/>
              <a:t>friend</a:t>
            </a:r>
            <a:r>
              <a:rPr lang="en-US" dirty="0" smtClean="0"/>
              <a:t>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 </a:t>
            </a:r>
            <a:r>
              <a:rPr lang="en-US" b="1" dirty="0" smtClean="0"/>
              <a:t>friend function </a:t>
            </a:r>
            <a:r>
              <a:rPr lang="en-US" dirty="0" smtClean="0"/>
              <a:t>of a class is defined </a:t>
            </a:r>
            <a:r>
              <a:rPr lang="en-US" b="1" dirty="0" smtClean="0"/>
              <a:t>outside</a:t>
            </a:r>
            <a:r>
              <a:rPr lang="en-US" dirty="0" smtClean="0"/>
              <a:t> the class’s scope, yet has the right to </a:t>
            </a:r>
            <a:r>
              <a:rPr lang="en-US" b="1" dirty="0" smtClean="0"/>
              <a:t>access the private and public members</a:t>
            </a:r>
            <a:r>
              <a:rPr lang="en-US" dirty="0" smtClean="0"/>
              <a:t> of a class.</a:t>
            </a:r>
          </a:p>
          <a:p>
            <a:r>
              <a:rPr lang="en-US" dirty="0" smtClean="0"/>
              <a:t>To declare a function as a </a:t>
            </a:r>
            <a:r>
              <a:rPr lang="en-US" b="1" dirty="0" smtClean="0"/>
              <a:t>friend</a:t>
            </a:r>
            <a:r>
              <a:rPr lang="en-US" dirty="0" smtClean="0"/>
              <a:t> of a class, precede the function prototype in the class definition with keyword </a:t>
            </a:r>
            <a:r>
              <a:rPr lang="en-US" b="1" dirty="0" smtClean="0"/>
              <a:t>friend</a:t>
            </a:r>
            <a:r>
              <a:rPr lang="en-US" dirty="0" smtClean="0"/>
              <a:t>.</a:t>
            </a:r>
          </a:p>
          <a:p>
            <a:r>
              <a:rPr lang="en-US" dirty="0" smtClean="0"/>
              <a:t>To declare all member functions of class </a:t>
            </a:r>
            <a:r>
              <a:rPr lang="en-US" b="1" dirty="0" err="1" smtClean="0"/>
              <a:t>ClassTwo</a:t>
            </a:r>
            <a:r>
              <a:rPr lang="en-US" dirty="0" smtClean="0"/>
              <a:t> as friends of class </a:t>
            </a:r>
            <a:r>
              <a:rPr lang="en-US" b="1" dirty="0" err="1" smtClean="0"/>
              <a:t>ClassOne</a:t>
            </a:r>
            <a:r>
              <a:rPr lang="en-US" dirty="0" smtClean="0"/>
              <a:t>, place a declaration in the definition of class </a:t>
            </a:r>
            <a:r>
              <a:rPr lang="en-US" b="1" dirty="0" err="1" smtClean="0"/>
              <a:t>ClassOne</a:t>
            </a:r>
            <a:r>
              <a:rPr lang="en-US" dirty="0" smtClean="0"/>
              <a:t> of the form: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15</a:t>
            </a:fld>
            <a:endParaRPr lang="en-US"/>
          </a:p>
        </p:txBody>
      </p:sp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248400" y="5400571"/>
            <a:ext cx="2362200" cy="25854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b="1" dirty="0" smtClean="0"/>
              <a:t>friend</a:t>
            </a:r>
            <a:r>
              <a:rPr lang="en-US" sz="3500" dirty="0" smtClean="0"/>
              <a:t> Functions: Example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16</a:t>
            </a:fld>
            <a:endParaRPr lang="en-US"/>
          </a:p>
        </p:txBody>
      </p:sp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6789"/>
            <a:ext cx="8229600" cy="377821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457200" y="5791200"/>
            <a:ext cx="8229600" cy="6858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A friend function must be defined without using the </a:t>
            </a:r>
            <a:r>
              <a:rPr lang="en-US" b="1" dirty="0" smtClean="0"/>
              <a:t>class name::</a:t>
            </a:r>
            <a:r>
              <a:rPr lang="en-US" dirty="0" smtClean="0"/>
              <a:t> syntax. (Define it like any function written in the </a:t>
            </a:r>
            <a:r>
              <a:rPr lang="en-US" b="1" dirty="0" smtClean="0"/>
              <a:t>main</a:t>
            </a:r>
            <a:r>
              <a:rPr lang="en-US" dirty="0" smtClean="0"/>
              <a:t> file).</a:t>
            </a:r>
          </a:p>
        </p:txBody>
      </p:sp>
    </p:spTree>
  </p:cSld>
  <p:clrMapOvr>
    <a:masterClrMapping/>
  </p:clrMapOvr>
  <p:transition>
    <p:fade thruBlk="1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friend</a:t>
            </a:r>
            <a:r>
              <a:rPr lang="en-US" dirty="0" smtClean="0"/>
              <a:t> Classes: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17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1943099"/>
            <a:ext cx="8229600" cy="3319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99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Class </a:t>
            </a:r>
            <a:r>
              <a:rPr lang="en-US" b="1" dirty="0" smtClean="0"/>
              <a:t>Display</a:t>
            </a:r>
            <a:r>
              <a:rPr lang="en-US" dirty="0" smtClean="0"/>
              <a:t> has the ability to access the member attributes and behaviors of class </a:t>
            </a:r>
            <a:r>
              <a:rPr lang="en-US" b="1" dirty="0" smtClean="0"/>
              <a:t>Storage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is because class </a:t>
            </a:r>
            <a:r>
              <a:rPr lang="en-US" b="1" dirty="0" smtClean="0"/>
              <a:t>Display</a:t>
            </a:r>
            <a:r>
              <a:rPr lang="en-US" dirty="0" smtClean="0"/>
              <a:t> is a friend for class </a:t>
            </a:r>
            <a:r>
              <a:rPr lang="en-US" b="1" dirty="0" smtClean="0"/>
              <a:t>Storage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ransition>
    <p:fade thruBlk="1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b="1" dirty="0" smtClean="0"/>
              <a:t>this</a:t>
            </a:r>
            <a:r>
              <a:rPr lang="en-US" dirty="0" smtClean="0"/>
              <a:t> Pointer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object has access to its own address through a pointer called </a:t>
            </a:r>
            <a:r>
              <a:rPr lang="en-US" b="1" dirty="0" smtClean="0"/>
              <a:t>this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this</a:t>
            </a:r>
            <a:r>
              <a:rPr lang="en-US" dirty="0" smtClean="0"/>
              <a:t> pointer is not part of the object itself.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this</a:t>
            </a:r>
            <a:r>
              <a:rPr lang="en-US" dirty="0" smtClean="0"/>
              <a:t> pointer is passed by the compiler as an </a:t>
            </a:r>
            <a:r>
              <a:rPr lang="en-US" b="1" dirty="0" smtClean="0"/>
              <a:t>implicit (hidden) argument </a:t>
            </a:r>
            <a:r>
              <a:rPr lang="en-US" dirty="0" smtClean="0"/>
              <a:t>to each of the object’s non-static member functions.</a:t>
            </a:r>
          </a:p>
          <a:p>
            <a:r>
              <a:rPr lang="en-US" dirty="0" smtClean="0"/>
              <a:t>Objects can use the </a:t>
            </a:r>
            <a:r>
              <a:rPr lang="en-US" b="1" dirty="0" smtClean="0"/>
              <a:t>this</a:t>
            </a:r>
            <a:r>
              <a:rPr lang="en-US" dirty="0" smtClean="0"/>
              <a:t> pointer </a:t>
            </a:r>
            <a:r>
              <a:rPr lang="en-US" b="1" dirty="0" smtClean="0"/>
              <a:t>implicitly</a:t>
            </a:r>
            <a:r>
              <a:rPr lang="en-US" dirty="0" smtClean="0"/>
              <a:t> (as we have done so far) or </a:t>
            </a:r>
            <a:r>
              <a:rPr lang="en-US" b="1" dirty="0" smtClean="0"/>
              <a:t>explicitly</a:t>
            </a:r>
            <a:r>
              <a:rPr lang="en-US" dirty="0" smtClean="0"/>
              <a:t> to reference their data members and member functions.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b="1" dirty="0" smtClean="0"/>
              <a:t>this</a:t>
            </a:r>
            <a:r>
              <a:rPr lang="en-US" dirty="0" smtClean="0"/>
              <a:t> Pointer: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19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53281"/>
            <a:ext cx="8229600" cy="396651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Introduction</a:t>
            </a:r>
          </a:p>
          <a:p>
            <a:r>
              <a:rPr lang="en-US" dirty="0" smtClean="0"/>
              <a:t>Constant Objects and Constant Member Functions</a:t>
            </a:r>
          </a:p>
          <a:p>
            <a:r>
              <a:rPr lang="en-US" dirty="0" smtClean="0"/>
              <a:t>Constant Data Members</a:t>
            </a:r>
          </a:p>
          <a:p>
            <a:r>
              <a:rPr lang="en-US" dirty="0" smtClean="0"/>
              <a:t>Composition: Objects as Members of Classes</a:t>
            </a:r>
          </a:p>
          <a:p>
            <a:r>
              <a:rPr lang="en-US" b="1" dirty="0" smtClean="0"/>
              <a:t>friend</a:t>
            </a:r>
            <a:r>
              <a:rPr lang="en-US" dirty="0" smtClean="0"/>
              <a:t> Functions and </a:t>
            </a:r>
            <a:r>
              <a:rPr lang="en-US" b="1" dirty="0" smtClean="0"/>
              <a:t>friend</a:t>
            </a:r>
            <a:r>
              <a:rPr lang="en-US" dirty="0" smtClean="0"/>
              <a:t> Classes</a:t>
            </a:r>
          </a:p>
          <a:p>
            <a:r>
              <a:rPr lang="en-US" dirty="0" smtClean="0"/>
              <a:t>Using the </a:t>
            </a:r>
            <a:r>
              <a:rPr lang="en-US" b="1" dirty="0" smtClean="0"/>
              <a:t>this</a:t>
            </a:r>
            <a:r>
              <a:rPr lang="en-US" dirty="0" smtClean="0"/>
              <a:t> Pointer</a:t>
            </a:r>
          </a:p>
          <a:p>
            <a:r>
              <a:rPr lang="en-US" b="1" dirty="0" smtClean="0"/>
              <a:t>static</a:t>
            </a:r>
            <a:r>
              <a:rPr lang="en-US" dirty="0" smtClean="0"/>
              <a:t> Class Members</a:t>
            </a:r>
          </a:p>
          <a:p>
            <a:r>
              <a:rPr lang="en-US" dirty="0" smtClean="0"/>
              <a:t>Data Abstraction and Information Hiding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b="1" dirty="0" smtClean="0"/>
              <a:t>this</a:t>
            </a:r>
            <a:r>
              <a:rPr lang="en-US" dirty="0" smtClean="0"/>
              <a:t> Pointer: Example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20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05000"/>
            <a:ext cx="5819775" cy="4438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b="1" dirty="0" smtClean="0"/>
              <a:t>this</a:t>
            </a:r>
            <a:r>
              <a:rPr lang="en-US" dirty="0" smtClean="0"/>
              <a:t> Pointer: Example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21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2073100"/>
            <a:ext cx="8229600" cy="379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Using the </a:t>
            </a:r>
            <a:r>
              <a:rPr lang="en-US" b="1" dirty="0" smtClean="0"/>
              <a:t>this</a:t>
            </a:r>
            <a:r>
              <a:rPr lang="en-US" dirty="0" smtClean="0"/>
              <a:t> Pointer: Example 2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22</a:t>
            </a:fld>
            <a:endParaRPr lang="en-US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3575"/>
            <a:ext cx="8229600" cy="41702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static</a:t>
            </a:r>
            <a:r>
              <a:rPr lang="en-US" dirty="0" smtClean="0"/>
              <a:t> Class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Each object of a class has its own copy of all the data members of the class.</a:t>
            </a:r>
          </a:p>
          <a:p>
            <a:r>
              <a:rPr lang="en-US" dirty="0" smtClean="0"/>
              <a:t>In certain cases, only one copy of a variable should be </a:t>
            </a:r>
            <a:r>
              <a:rPr lang="en-US" b="1" dirty="0" smtClean="0"/>
              <a:t>shared</a:t>
            </a:r>
            <a:r>
              <a:rPr lang="en-US" dirty="0" smtClean="0"/>
              <a:t> by all objects of a class.</a:t>
            </a:r>
          </a:p>
          <a:p>
            <a:r>
              <a:rPr lang="en-US" dirty="0" smtClean="0"/>
              <a:t>A </a:t>
            </a:r>
            <a:r>
              <a:rPr lang="en-US" b="1" dirty="0" smtClean="0"/>
              <a:t>static data member </a:t>
            </a:r>
            <a:r>
              <a:rPr lang="en-US" dirty="0" smtClean="0"/>
              <a:t>is used for such case.</a:t>
            </a:r>
          </a:p>
          <a:p>
            <a:r>
              <a:rPr lang="en-US" dirty="0" smtClean="0"/>
              <a:t>Such a variable represents a </a:t>
            </a:r>
            <a:r>
              <a:rPr lang="en-US" i="1" dirty="0" smtClean="0"/>
              <a:t>class-wide</a:t>
            </a:r>
            <a:r>
              <a:rPr lang="en-US" dirty="0" smtClean="0"/>
              <a:t> information that is </a:t>
            </a:r>
            <a:r>
              <a:rPr lang="en-US" b="1" dirty="0" smtClean="0"/>
              <a:t>shared</a:t>
            </a:r>
            <a:r>
              <a:rPr lang="en-US" dirty="0" smtClean="0"/>
              <a:t> by all instances and is not specific to any one object of the class.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static</a:t>
            </a:r>
            <a:r>
              <a:rPr lang="en-US" dirty="0" smtClean="0"/>
              <a:t> Class Members: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0" y="1935480"/>
            <a:ext cx="4114800" cy="4389120"/>
          </a:xfrm>
        </p:spPr>
        <p:txBody>
          <a:bodyPr/>
          <a:lstStyle/>
          <a:p>
            <a:r>
              <a:rPr lang="en-US" dirty="0" smtClean="0"/>
              <a:t>The data member </a:t>
            </a:r>
            <a:r>
              <a:rPr lang="en-US" b="1" dirty="0" smtClean="0"/>
              <a:t>count</a:t>
            </a:r>
            <a:r>
              <a:rPr lang="en-US" dirty="0" smtClean="0"/>
              <a:t> is created as static in the private section of the class </a:t>
            </a:r>
            <a:r>
              <a:rPr lang="en-US" b="1" dirty="0" smtClean="0"/>
              <a:t>Employee</a:t>
            </a:r>
            <a:r>
              <a:rPr lang="en-US" dirty="0" smtClean="0"/>
              <a:t>.</a:t>
            </a:r>
          </a:p>
          <a:p>
            <a:r>
              <a:rPr lang="en-US" dirty="0" smtClean="0"/>
              <a:t>This means the data member </a:t>
            </a:r>
            <a:r>
              <a:rPr lang="en-US" b="1" dirty="0" smtClean="0"/>
              <a:t>count</a:t>
            </a:r>
            <a:r>
              <a:rPr lang="en-US" dirty="0" smtClean="0"/>
              <a:t> will be </a:t>
            </a:r>
            <a:r>
              <a:rPr lang="en-US" b="1" dirty="0" smtClean="0"/>
              <a:t>shared</a:t>
            </a:r>
            <a:r>
              <a:rPr lang="en-US" dirty="0" smtClean="0"/>
              <a:t> by all created objects.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24</a:t>
            </a:fld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30566"/>
            <a:ext cx="3962400" cy="439403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static</a:t>
            </a:r>
            <a:r>
              <a:rPr lang="en-US" dirty="0" smtClean="0"/>
              <a:t> Class Members: Example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25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48310"/>
            <a:ext cx="8229600" cy="330949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457200" y="5334000"/>
            <a:ext cx="8229600" cy="9144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b="1" dirty="0" smtClean="0"/>
              <a:t>static member function </a:t>
            </a:r>
            <a:r>
              <a:rPr lang="en-US" dirty="0" smtClean="0"/>
              <a:t>does not have a </a:t>
            </a:r>
            <a:r>
              <a:rPr lang="en-US" b="1" dirty="0" smtClean="0"/>
              <a:t>this</a:t>
            </a:r>
            <a:r>
              <a:rPr lang="en-US" dirty="0" smtClean="0"/>
              <a:t> pointer and it cannot be defined with the keywords </a:t>
            </a:r>
            <a:r>
              <a:rPr lang="en-US" b="1" dirty="0" smtClean="0"/>
              <a:t>virtual</a:t>
            </a:r>
            <a:r>
              <a:rPr lang="en-US" dirty="0" smtClean="0"/>
              <a:t> or </a:t>
            </a:r>
            <a:r>
              <a:rPr lang="en-US" b="1" dirty="0" smtClean="0"/>
              <a:t>const</a:t>
            </a:r>
            <a:r>
              <a:rPr lang="en-US" dirty="0" smtClean="0"/>
              <a:t>.</a:t>
            </a:r>
            <a:endParaRPr lang="en-US" dirty="0"/>
          </a:p>
        </p:txBody>
      </p:sp>
    </p:spTree>
  </p:cSld>
  <p:clrMapOvr>
    <a:masterClrMapping/>
  </p:clrMapOvr>
  <p:transition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static</a:t>
            </a:r>
            <a:r>
              <a:rPr lang="en-US" dirty="0" smtClean="0"/>
              <a:t> Class Members: Example</a:t>
            </a:r>
            <a:endParaRPr lang="en-US" dirty="0"/>
          </a:p>
        </p:txBody>
      </p:sp>
      <p:graphicFrame>
        <p:nvGraphicFramePr>
          <p:cNvPr id="8" name="Content Placeholder 7"/>
          <p:cNvGraphicFramePr>
            <a:graphicFrameLocks noGrp="1"/>
          </p:cNvGraphicFramePr>
          <p:nvPr>
            <p:ph idx="1"/>
          </p:nvPr>
        </p:nvGraphicFramePr>
        <p:xfrm>
          <a:off x="5334000" y="1935163"/>
          <a:ext cx="3352800" cy="2027237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26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457200" y="1921683"/>
            <a:ext cx="4800600" cy="440291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9" name="Content Placeholder 2"/>
          <p:cNvSpPr txBox="1">
            <a:spLocks/>
          </p:cNvSpPr>
          <p:nvPr/>
        </p:nvSpPr>
        <p:spPr>
          <a:xfrm>
            <a:off x="5334000" y="3962400"/>
            <a:ext cx="3352800" cy="23622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lvl="0" indent="-274320" algn="just">
              <a:spcBef>
                <a:spcPct val="20000"/>
              </a:spcBef>
              <a:buClr>
                <a:schemeClr val="accent3"/>
              </a:buClr>
              <a:buSzPct val="95000"/>
              <a:buFont typeface="Wingdings 2"/>
              <a:buChar char=""/>
            </a:pPr>
            <a:r>
              <a:rPr lang="en-US" sz="2800" dirty="0" smtClean="0">
                <a:latin typeface="+mj-lt"/>
              </a:rPr>
              <a:t>You may access a </a:t>
            </a:r>
            <a:r>
              <a:rPr lang="en-US" sz="2800" b="1" dirty="0" smtClean="0">
                <a:latin typeface="+mj-lt"/>
              </a:rPr>
              <a:t>static member function </a:t>
            </a:r>
            <a:r>
              <a:rPr lang="en-US" sz="2800" dirty="0" smtClean="0">
                <a:latin typeface="+mj-lt"/>
              </a:rPr>
              <a:t>of the class </a:t>
            </a:r>
            <a:r>
              <a:rPr lang="en-US" sz="2800" b="1" dirty="0" smtClean="0">
                <a:latin typeface="+mj-lt"/>
              </a:rPr>
              <a:t>Employee</a:t>
            </a:r>
            <a:r>
              <a:rPr lang="en-US" sz="2800" dirty="0" smtClean="0">
                <a:latin typeface="+mj-lt"/>
              </a:rPr>
              <a:t> without using an object of class </a:t>
            </a:r>
            <a:r>
              <a:rPr lang="en-US" sz="2800" b="1" dirty="0" smtClean="0">
                <a:latin typeface="+mj-lt"/>
              </a:rPr>
              <a:t>Employee</a:t>
            </a:r>
            <a:r>
              <a:rPr lang="en-US" sz="2800" dirty="0" smtClean="0">
                <a:latin typeface="+mj-lt"/>
              </a:rPr>
              <a:t>.</a:t>
            </a:r>
            <a:endParaRPr kumimoji="0" lang="en-US" sz="2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 Abstraction and Information Hiding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Data Abstraction:</a:t>
            </a:r>
          </a:p>
          <a:p>
            <a:pPr lvl="1"/>
            <a:r>
              <a:rPr lang="en-US" dirty="0" smtClean="0"/>
              <a:t>It is about telling the user </a:t>
            </a:r>
            <a:r>
              <a:rPr lang="en-US" b="1" i="1" dirty="0" smtClean="0"/>
              <a:t>what</a:t>
            </a:r>
            <a:r>
              <a:rPr lang="en-US" dirty="0" smtClean="0"/>
              <a:t> a certain functionality does, and not about </a:t>
            </a:r>
            <a:r>
              <a:rPr lang="en-US" b="1" i="1" dirty="0" smtClean="0"/>
              <a:t>how</a:t>
            </a:r>
            <a:r>
              <a:rPr lang="en-US" dirty="0" smtClean="0"/>
              <a:t> that functionality is implemented.</a:t>
            </a:r>
          </a:p>
          <a:p>
            <a:pPr lvl="1"/>
            <a:r>
              <a:rPr lang="en-US" dirty="0" smtClean="0"/>
              <a:t>The act of representing essential features without including the background details or explanations.</a:t>
            </a:r>
          </a:p>
          <a:p>
            <a:r>
              <a:rPr lang="en-US" b="1" dirty="0" smtClean="0"/>
              <a:t>Information Hiding:</a:t>
            </a:r>
          </a:p>
          <a:p>
            <a:pPr lvl="1"/>
            <a:r>
              <a:rPr lang="en-US" dirty="0" smtClean="0"/>
              <a:t>It is about hiding the implementation details of the classes from their clients.</a:t>
            </a:r>
          </a:p>
          <a:p>
            <a:pPr lvl="1"/>
            <a:r>
              <a:rPr lang="en-US" dirty="0" smtClean="0"/>
              <a:t>This means the implementation details are hidden within the classes themselves.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lecture is a continuation study of classes and data abstractions with several more advanced topics.</a:t>
            </a:r>
          </a:p>
          <a:p>
            <a:r>
              <a:rPr lang="en-US" dirty="0" smtClean="0"/>
              <a:t>Such topics will be about </a:t>
            </a:r>
            <a:r>
              <a:rPr lang="en-US" i="1" dirty="0" smtClean="0"/>
              <a:t>constant objects </a:t>
            </a:r>
            <a:r>
              <a:rPr lang="en-US" dirty="0" smtClean="0"/>
              <a:t>and </a:t>
            </a:r>
            <a:r>
              <a:rPr lang="en-US" i="1" dirty="0" smtClean="0"/>
              <a:t>constant members functions</a:t>
            </a:r>
            <a:r>
              <a:rPr lang="en-US" dirty="0" smtClean="0"/>
              <a:t>, </a:t>
            </a:r>
            <a:r>
              <a:rPr lang="en-US" i="1" dirty="0" smtClean="0"/>
              <a:t>friend functions </a:t>
            </a:r>
            <a:r>
              <a:rPr lang="en-US" dirty="0" smtClean="0"/>
              <a:t>and </a:t>
            </a:r>
            <a:r>
              <a:rPr lang="en-US" i="1" dirty="0" smtClean="0"/>
              <a:t>friend classes</a:t>
            </a:r>
            <a:r>
              <a:rPr lang="en-US" dirty="0" smtClean="0"/>
              <a:t>, the </a:t>
            </a:r>
            <a:r>
              <a:rPr lang="en-US" i="1" dirty="0" smtClean="0"/>
              <a:t>this</a:t>
            </a:r>
            <a:r>
              <a:rPr lang="en-US" dirty="0" smtClean="0"/>
              <a:t> pointer …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  <p:transition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Constant Objects and Member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 objects need to be modifiable and some do not.</a:t>
            </a:r>
          </a:p>
          <a:p>
            <a:r>
              <a:rPr lang="en-US" dirty="0" smtClean="0"/>
              <a:t>You may use the keyword </a:t>
            </a:r>
            <a:r>
              <a:rPr lang="en-US" b="1" dirty="0" smtClean="0"/>
              <a:t>const</a:t>
            </a:r>
            <a:r>
              <a:rPr lang="en-US" dirty="0" smtClean="0"/>
              <a:t> to specify that an object is not modifiable and that any attempt to modify the object should result in a compilation error.</a:t>
            </a:r>
          </a:p>
          <a:p>
            <a:r>
              <a:rPr lang="en-US" dirty="0" smtClean="0"/>
              <a:t>The statement			              declares a </a:t>
            </a:r>
            <a:r>
              <a:rPr lang="en-US" b="1" dirty="0" smtClean="0"/>
              <a:t>const object noon</a:t>
            </a:r>
            <a:r>
              <a:rPr lang="en-US" dirty="0" smtClean="0"/>
              <a:t> for class </a:t>
            </a:r>
            <a:r>
              <a:rPr lang="en-US" b="1" dirty="0" smtClean="0"/>
              <a:t>Time</a:t>
            </a:r>
            <a:r>
              <a:rPr lang="en-US" dirty="0" smtClean="0"/>
              <a:t> and initializes it to 12 noon.</a:t>
            </a:r>
          </a:p>
          <a:p>
            <a:r>
              <a:rPr lang="en-US" dirty="0" smtClean="0"/>
              <a:t>C++ does not allow member function calls for </a:t>
            </a:r>
            <a:r>
              <a:rPr lang="en-US" b="1" dirty="0" smtClean="0"/>
              <a:t>const</a:t>
            </a:r>
            <a:r>
              <a:rPr lang="en-US" dirty="0" smtClean="0"/>
              <a:t> </a:t>
            </a:r>
            <a:r>
              <a:rPr lang="en-US" b="1" dirty="0" smtClean="0"/>
              <a:t>object</a:t>
            </a:r>
            <a:r>
              <a:rPr lang="en-US" dirty="0" smtClean="0"/>
              <a:t> unless the member functions themselves are also declared const.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4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47973" y="3790950"/>
            <a:ext cx="3269669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Constant Objects and Member Functions: Example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9000" y="1935480"/>
            <a:ext cx="5257800" cy="4389120"/>
          </a:xfrm>
        </p:spPr>
        <p:txBody>
          <a:bodyPr>
            <a:normAutofit/>
          </a:bodyPr>
          <a:lstStyle/>
          <a:p>
            <a:r>
              <a:rPr lang="en-US" dirty="0" smtClean="0"/>
              <a:t>In the class Time, the constructor contains default values equal to 0 for the three integer arguments.</a:t>
            </a:r>
          </a:p>
          <a:p>
            <a:r>
              <a:rPr lang="en-US" dirty="0" smtClean="0"/>
              <a:t>The </a:t>
            </a:r>
            <a:r>
              <a:rPr lang="en-US" b="1" dirty="0" smtClean="0"/>
              <a:t>Get Functions </a:t>
            </a:r>
            <a:r>
              <a:rPr lang="en-US" dirty="0" smtClean="0"/>
              <a:t>are defined as constant member functions. This means  the attributes inside the class Time </a:t>
            </a:r>
            <a:r>
              <a:rPr lang="en-US" b="1" dirty="0" smtClean="0"/>
              <a:t>cannot be modified </a:t>
            </a:r>
            <a:r>
              <a:rPr lang="en-US" dirty="0" smtClean="0"/>
              <a:t>within the get functions.</a:t>
            </a:r>
          </a:p>
          <a:p>
            <a:r>
              <a:rPr lang="en-US" dirty="0" smtClean="0"/>
              <a:t>Additionally, </a:t>
            </a:r>
            <a:r>
              <a:rPr lang="en-US" b="1" dirty="0" err="1" smtClean="0"/>
              <a:t>printUniversal</a:t>
            </a:r>
            <a:r>
              <a:rPr lang="en-US" b="1" dirty="0" smtClean="0"/>
              <a:t>()</a:t>
            </a:r>
            <a:r>
              <a:rPr lang="en-US" dirty="0" smtClean="0"/>
              <a:t> is also a constant member function.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5</a:t>
            </a:fld>
            <a:endParaRPr lang="en-US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81200"/>
            <a:ext cx="2853959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Constant Objects and Member Functions: Example</a:t>
            </a: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6</a:t>
            </a:fld>
            <a:endParaRPr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46414"/>
            <a:ext cx="6934200" cy="43781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100" dirty="0" smtClean="0"/>
              <a:t>Constant Objects and Member Functions: Example</a:t>
            </a:r>
            <a:endParaRPr lang="en-US" sz="31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CSC 213 – Programming Design and Data Abstraction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7</a:t>
            </a:fld>
            <a:endParaRPr lang="en-US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43099"/>
            <a:ext cx="5225212" cy="36195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5562600"/>
            <a:ext cx="8229600" cy="990600"/>
          </a:xfrm>
        </p:spPr>
        <p:txBody>
          <a:bodyPr>
            <a:normAutofit fontScale="85000" lnSpcReduction="20000"/>
          </a:bodyPr>
          <a:lstStyle/>
          <a:p>
            <a:r>
              <a:rPr lang="en-US" dirty="0" smtClean="0"/>
              <a:t>Constant objects can call constant behaviors only.</a:t>
            </a:r>
          </a:p>
          <a:p>
            <a:r>
              <a:rPr lang="en-US" dirty="0" smtClean="0"/>
              <a:t>Non-constant objects can call both constant and non-constant behaviors.</a:t>
            </a:r>
          </a:p>
        </p:txBody>
      </p:sp>
    </p:spTree>
  </p:cSld>
  <p:clrMapOvr>
    <a:masterClrMapping/>
  </p:clrMapOvr>
  <p:transition>
    <p:fade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500" dirty="0" smtClean="0"/>
              <a:t>Constant Data Members</a:t>
            </a:r>
            <a:endParaRPr lang="en-US" sz="3500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8</a:t>
            </a:fld>
            <a:endParaRPr lang="en-US"/>
          </a:p>
        </p:txBody>
      </p:sp>
      <p:pic>
        <p:nvPicPr>
          <p:cNvPr id="1032" name="Picture 8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1" y="2180492"/>
            <a:ext cx="8229600" cy="37631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Constant Data Members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1935480"/>
            <a:ext cx="3733800" cy="4389120"/>
          </a:xfrm>
        </p:spPr>
        <p:txBody>
          <a:bodyPr/>
          <a:lstStyle/>
          <a:p>
            <a:r>
              <a:rPr lang="en-US" dirty="0" smtClean="0"/>
              <a:t>Constant data members cannot be assigned within the constructor.</a:t>
            </a:r>
          </a:p>
          <a:p>
            <a:r>
              <a:rPr lang="en-US" dirty="0" smtClean="0"/>
              <a:t>Only one value can be given to constant data members.</a:t>
            </a:r>
          </a:p>
          <a:p>
            <a:r>
              <a:rPr lang="en-US" dirty="0" smtClean="0"/>
              <a:t>Constant data members can be assigned through the </a:t>
            </a:r>
            <a:r>
              <a:rPr lang="en-US" b="1" dirty="0" smtClean="0"/>
              <a:t>member </a:t>
            </a:r>
            <a:r>
              <a:rPr lang="en-US" b="1" dirty="0" err="1" smtClean="0"/>
              <a:t>initializer</a:t>
            </a:r>
            <a:r>
              <a:rPr lang="en-US" b="1" dirty="0" smtClean="0"/>
              <a:t> list</a:t>
            </a:r>
            <a:r>
              <a:rPr lang="en-US" dirty="0" smtClean="0"/>
              <a:t> of the constructor.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Paul Akiki © Spring 2012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CSC 213 – Programming Design and Data Abstraction II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75B51CF-9E19-4712-A449-1AE263002D45}" type="slidenum">
              <a:rPr lang="en-US" smtClean="0"/>
              <a:pPr/>
              <a:t>9</a:t>
            </a:fld>
            <a:endParaRPr lang="en-US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943100"/>
            <a:ext cx="4572000" cy="4348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 thruBlk="1"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2694</TotalTime>
  <Words>1207</Words>
  <Application>Microsoft Office PowerPoint</Application>
  <PresentationFormat>On-screen Show (4:3)</PresentationFormat>
  <Paragraphs>160</Paragraphs>
  <Slides>27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28" baseType="lpstr">
      <vt:lpstr>Flow</vt:lpstr>
      <vt:lpstr>Visual C++</vt:lpstr>
      <vt:lpstr>Outline</vt:lpstr>
      <vt:lpstr>Introduction</vt:lpstr>
      <vt:lpstr>Constant Objects and Member Functions</vt:lpstr>
      <vt:lpstr>Constant Objects and Member Functions: Example</vt:lpstr>
      <vt:lpstr>Constant Objects and Member Functions: Example</vt:lpstr>
      <vt:lpstr>Constant Objects and Member Functions: Example</vt:lpstr>
      <vt:lpstr>Constant Data Members</vt:lpstr>
      <vt:lpstr>Constant Data Members</vt:lpstr>
      <vt:lpstr>Composition: Objects as Members of Classes</vt:lpstr>
      <vt:lpstr>Composition: Objects as Members of Classes</vt:lpstr>
      <vt:lpstr>Composition: Objects as Members of Classes</vt:lpstr>
      <vt:lpstr>Composition: Objects as Members of Classes</vt:lpstr>
      <vt:lpstr>Composition: Objects as Members of Classes</vt:lpstr>
      <vt:lpstr>friend Functions and friend Classes</vt:lpstr>
      <vt:lpstr>friend Functions: Example</vt:lpstr>
      <vt:lpstr>friend Classes: Example</vt:lpstr>
      <vt:lpstr>Using the this Pointer</vt:lpstr>
      <vt:lpstr>Using the this Pointer: Example</vt:lpstr>
      <vt:lpstr>Using the this Pointer: Example 2</vt:lpstr>
      <vt:lpstr>Using the this Pointer: Example 2</vt:lpstr>
      <vt:lpstr>Using the this Pointer: Example 2</vt:lpstr>
      <vt:lpstr>static Class Members</vt:lpstr>
      <vt:lpstr>static Class Members: Example</vt:lpstr>
      <vt:lpstr>static Class Members: Example</vt:lpstr>
      <vt:lpstr>static Class Members: Example</vt:lpstr>
      <vt:lpstr>Data Abstraction and Information Hiding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2</dc:title>
  <dc:creator>Paul Akiki</dc:creator>
  <cp:lastModifiedBy>Pierre</cp:lastModifiedBy>
  <cp:revision>383</cp:revision>
  <dcterms:created xsi:type="dcterms:W3CDTF">2011-08-16T14:20:10Z</dcterms:created>
  <dcterms:modified xsi:type="dcterms:W3CDTF">2012-03-11T10:55:43Z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